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64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C7C7C7"/>
    <a:srgbClr val="ECECE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946" autoAdjust="0"/>
    <p:restoredTop sz="94660"/>
  </p:normalViewPr>
  <p:slideViewPr>
    <p:cSldViewPr>
      <p:cViewPr varScale="1">
        <p:scale>
          <a:sx n="98" d="100"/>
          <a:sy n="98" d="100"/>
        </p:scale>
        <p:origin x="-6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D08B8-8842-48C4-AC8A-B60D9312E303}" type="datetimeFigureOut">
              <a:rPr lang="en-US" smtClean="0"/>
              <a:pPr/>
              <a:t>3/29/11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AB8FB-4B39-47D5-990B-19AF2569F8E0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Most implementations specify Connection (or Proxy-Connection) with a Keep-Alive</a:t>
            </a:r>
            <a:r>
              <a:rPr lang="en-AU" baseline="0" dirty="0" smtClean="0"/>
              <a:t> token.  Only Firefox and Apache provide a header with that name. Firefox includes a single (presumably integer seconds) value: 115.  Apache uses the RFC 2068 syntax: a set of key-value pairs.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AB8FB-4B39-47D5-990B-19AF2569F8E0}" type="slidenum">
              <a:rPr lang="en-AU" smtClean="0"/>
              <a:pPr/>
              <a:t>6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07E2D-7235-4F0C-A79F-BA8A2BC95D7D}" type="datetime1">
              <a:rPr lang="en-US" smtClean="0"/>
              <a:pPr/>
              <a:t>3/29/11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draft-loreto-http-timeout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95B1C-DAC8-42FA-AB67-47F38FE0F974}" type="datetime1">
              <a:rPr lang="en-US" smtClean="0"/>
              <a:pPr/>
              <a:t>3/29/11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draft-loreto-http-timeout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B09E-DAAE-43E3-89A4-44873DF9A34C}" type="datetime1">
              <a:rPr lang="en-US" smtClean="0"/>
              <a:pPr/>
              <a:t>3/29/11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draft-loreto-http-timeout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>
            <a:lvl1pPr>
              <a:defRPr sz="3600" b="0"/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42D69-5603-4D87-9EDA-F1A44AC987C3}" type="datetime1">
              <a:rPr lang="en-US" smtClean="0"/>
              <a:pPr/>
              <a:t>3/29/11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draft-</a:t>
            </a:r>
            <a:r>
              <a:rPr lang="en-US" dirty="0" err="1" smtClean="0"/>
              <a:t>thomson</a:t>
            </a:r>
            <a:r>
              <a:rPr lang="en-US" dirty="0" smtClean="0"/>
              <a:t>-</a:t>
            </a:r>
            <a:r>
              <a:rPr lang="en-US" dirty="0" err="1" smtClean="0"/>
              <a:t>hybi</a:t>
            </a:r>
            <a:r>
              <a:rPr lang="en-US" dirty="0" smtClean="0"/>
              <a:t>-http-timeout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29867-CED4-4E78-AC95-5944D69A93F5}" type="datetime1">
              <a:rPr lang="en-US" smtClean="0"/>
              <a:pPr/>
              <a:t>3/29/11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draft-loreto-http-timeout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71170-DC4B-4D3C-8C76-62A1E5E47658}" type="datetime1">
              <a:rPr lang="en-US" smtClean="0"/>
              <a:pPr/>
              <a:t>3/29/11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draft-loreto-http-timeout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367BA-B311-402E-9860-880B30B1C1A3}" type="datetime1">
              <a:rPr lang="en-US" smtClean="0"/>
              <a:pPr/>
              <a:t>3/29/11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draft-loreto-http-timeout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BC038-BC53-4EF5-9E4F-4F9A50CF34E8}" type="datetime1">
              <a:rPr lang="en-US" smtClean="0"/>
              <a:pPr/>
              <a:t>3/29/11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draft-loreto-http-timeout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0E195-CC1F-4CC1-8636-0EBAA49ED75A}" type="datetime1">
              <a:rPr lang="en-US" smtClean="0"/>
              <a:pPr/>
              <a:t>3/29/11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draft-loreto-http-timeout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3938B-BB92-4C78-8D20-9D69BDD1C3CF}" type="datetime1">
              <a:rPr lang="en-US" smtClean="0"/>
              <a:pPr/>
              <a:t>3/29/11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draft-loreto-http-timeout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9A7CC-62F5-49DD-9345-F1BE7436C3CB}" type="datetime1">
              <a:rPr lang="en-US" smtClean="0"/>
              <a:pPr/>
              <a:t>3/29/11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draft-loreto-http-timeout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80302-09D5-4A90-8190-EB2582801169}" type="datetime1">
              <a:rPr lang="en-US" smtClean="0"/>
              <a:pPr/>
              <a:t>3/29/11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draft-loreto-http-timeout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Relationship Id="rId3" Type="http://schemas.openxmlformats.org/officeDocument/2006/relationships/hyperlink" Target="http://tools.ietf.org/id/draft-thomson-hybi-http-timeout-00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C7C7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HTTP Timeouts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1628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draft-thomson-hybi-http-timeout-00</a:t>
            </a:r>
            <a:endParaRPr lang="en-AU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AU" sz="2400" dirty="0" smtClean="0"/>
              <a:t>Martin Thomson, Salvatore Loreto, Greg Wilkins</a:t>
            </a:r>
          </a:p>
          <a:p>
            <a:r>
              <a:rPr lang="en-AU" sz="2400" dirty="0" smtClean="0"/>
              <a:t>IETF</a:t>
            </a:r>
            <a:r>
              <a:rPr lang="en-AU" sz="2400" smtClean="0"/>
              <a:t>-</a:t>
            </a:r>
            <a:r>
              <a:rPr lang="en-AU" sz="2400" smtClean="0"/>
              <a:t>78/80</a:t>
            </a:r>
            <a:endParaRPr lang="en-A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lum bright="38000" contrast="39000"/>
          </a:blip>
          <a:srcRect l="12821" t="28205" r="12820" b="15385"/>
          <a:stretch>
            <a:fillRect/>
          </a:stretch>
        </p:blipFill>
        <p:spPr bwMode="auto">
          <a:xfrm>
            <a:off x="228600" y="1981200"/>
            <a:ext cx="22098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27000" sx="104000" sy="104000" algn="ctr" rotWithShape="0">
              <a:srgbClr val="C7C7C7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Elbow Connector 7"/>
          <p:cNvCxnSpPr>
            <a:stCxn id="4" idx="2"/>
          </p:cNvCxnSpPr>
          <p:nvPr/>
        </p:nvCxnSpPr>
        <p:spPr>
          <a:xfrm rot="5400000">
            <a:off x="571500" y="5295900"/>
            <a:ext cx="1600200" cy="1588"/>
          </a:xfrm>
          <a:prstGeom prst="bentConnector3">
            <a:avLst>
              <a:gd name="adj1" fmla="val 50000"/>
            </a:avLst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9"/>
          <p:cNvCxnSpPr>
            <a:stCxn id="5" idx="2"/>
          </p:cNvCxnSpPr>
          <p:nvPr/>
        </p:nvCxnSpPr>
        <p:spPr>
          <a:xfrm rot="5400000">
            <a:off x="3467100" y="5295900"/>
            <a:ext cx="1600200" cy="1588"/>
          </a:xfrm>
          <a:prstGeom prst="bentConnector3">
            <a:avLst>
              <a:gd name="adj1" fmla="val 50000"/>
            </a:avLst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>
            <a:stCxn id="6" idx="2"/>
          </p:cNvCxnSpPr>
          <p:nvPr/>
        </p:nvCxnSpPr>
        <p:spPr>
          <a:xfrm rot="5400000">
            <a:off x="6362700" y="5295900"/>
            <a:ext cx="1600200" cy="1588"/>
          </a:xfrm>
          <a:prstGeom prst="bentConnector3">
            <a:avLst>
              <a:gd name="adj1" fmla="val 50000"/>
            </a:avLst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191000" y="4876800"/>
            <a:ext cx="152400" cy="6096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Request Timeout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Long-polling is widely used</a:t>
            </a:r>
          </a:p>
          <a:p>
            <a:r>
              <a:rPr lang="en-AU" i="1" dirty="0" smtClean="0"/>
              <a:t>Problem: </a:t>
            </a:r>
            <a:r>
              <a:rPr lang="en-AU" dirty="0" smtClean="0"/>
              <a:t>no information on how long to hold a request open</a:t>
            </a:r>
          </a:p>
          <a:p>
            <a:pPr lvl="1"/>
            <a:r>
              <a:rPr lang="en-AU" dirty="0" smtClean="0"/>
              <a:t>Conservative guesses are made to avoid timeouts at intermediaries, NAT bindings, etc…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09600" y="4038600"/>
            <a:ext cx="1524000" cy="4572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Client</a:t>
            </a:r>
            <a:endParaRPr lang="en-AU" dirty="0"/>
          </a:p>
        </p:txBody>
      </p:sp>
      <p:sp>
        <p:nvSpPr>
          <p:cNvPr id="5" name="Rounded Rectangle 4"/>
          <p:cNvSpPr/>
          <p:nvPr/>
        </p:nvSpPr>
        <p:spPr>
          <a:xfrm>
            <a:off x="3505200" y="4038600"/>
            <a:ext cx="1524000" cy="4572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Proxy</a:t>
            </a:r>
            <a:endParaRPr lang="en-AU" dirty="0"/>
          </a:p>
        </p:txBody>
      </p:sp>
      <p:sp>
        <p:nvSpPr>
          <p:cNvPr id="6" name="Rounded Rectangle 5"/>
          <p:cNvSpPr/>
          <p:nvPr/>
        </p:nvSpPr>
        <p:spPr>
          <a:xfrm>
            <a:off x="6400800" y="4038600"/>
            <a:ext cx="1524000" cy="4572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Server</a:t>
            </a:r>
            <a:endParaRPr lang="en-AU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371600" y="4648200"/>
            <a:ext cx="28956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267200" y="4876800"/>
            <a:ext cx="28956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 flipV="1">
            <a:off x="4267200" y="5563394"/>
            <a:ext cx="28956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0800000" flipV="1">
            <a:off x="1371600" y="5486400"/>
            <a:ext cx="28956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ular Callout 34"/>
          <p:cNvSpPr/>
          <p:nvPr/>
        </p:nvSpPr>
        <p:spPr>
          <a:xfrm>
            <a:off x="7391400" y="5334794"/>
            <a:ext cx="457200" cy="304800"/>
          </a:xfrm>
          <a:prstGeom prst="wedgeRectCallout">
            <a:avLst>
              <a:gd name="adj1" fmla="val -68965"/>
              <a:gd name="adj2" fmla="val 2294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!</a:t>
            </a:r>
            <a:endParaRPr lang="en-AU" sz="1600" b="1" dirty="0"/>
          </a:p>
        </p:txBody>
      </p:sp>
      <p:sp>
        <p:nvSpPr>
          <p:cNvPr id="40" name="Rectangular Callout 39"/>
          <p:cNvSpPr/>
          <p:nvPr/>
        </p:nvSpPr>
        <p:spPr>
          <a:xfrm>
            <a:off x="2286000" y="5715794"/>
            <a:ext cx="1219200" cy="456406"/>
          </a:xfrm>
          <a:prstGeom prst="wedgeRectCallout">
            <a:avLst>
              <a:gd name="adj1" fmla="val 58741"/>
              <a:gd name="adj2" fmla="val -2181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1600" dirty="0" smtClean="0"/>
              <a:t>Response Discarded</a:t>
            </a:r>
            <a:endParaRPr lang="en-AU" sz="1600" dirty="0"/>
          </a:p>
        </p:txBody>
      </p:sp>
      <p:sp>
        <p:nvSpPr>
          <p:cNvPr id="43" name="Cloud 42"/>
          <p:cNvSpPr/>
          <p:nvPr/>
        </p:nvSpPr>
        <p:spPr>
          <a:xfrm>
            <a:off x="3657600" y="5639594"/>
            <a:ext cx="381000" cy="304800"/>
          </a:xfrm>
          <a:prstGeom prst="cloud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4" name="Cloud 43"/>
          <p:cNvSpPr/>
          <p:nvPr/>
        </p:nvSpPr>
        <p:spPr>
          <a:xfrm>
            <a:off x="4038600" y="5639594"/>
            <a:ext cx="228600" cy="152400"/>
          </a:xfrm>
          <a:prstGeom prst="cloud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7" name="Slide Number Placeholder 4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8" name="Footer Placeholder 4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draft-</a:t>
            </a:r>
            <a:r>
              <a:rPr lang="en-US" dirty="0" err="1" smtClean="0"/>
              <a:t>thomson</a:t>
            </a:r>
            <a:r>
              <a:rPr lang="en-US" dirty="0" smtClean="0"/>
              <a:t>-</a:t>
            </a:r>
            <a:r>
              <a:rPr lang="en-US" dirty="0" err="1" smtClean="0"/>
              <a:t>hybi</a:t>
            </a:r>
            <a:r>
              <a:rPr lang="en-US" dirty="0" smtClean="0"/>
              <a:t>-http-timeout</a:t>
            </a:r>
            <a:endParaRPr lang="en-US" dirty="0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267200" y="5486400"/>
            <a:ext cx="2895600" cy="22860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ular Callout 33"/>
          <p:cNvSpPr/>
          <p:nvPr/>
        </p:nvSpPr>
        <p:spPr>
          <a:xfrm>
            <a:off x="4495800" y="5257800"/>
            <a:ext cx="1066800" cy="304800"/>
          </a:xfrm>
          <a:prstGeom prst="wedgeRectCallout">
            <a:avLst>
              <a:gd name="adj1" fmla="val -61644"/>
              <a:gd name="adj2" fmla="val 2044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1600" dirty="0" smtClean="0"/>
              <a:t>Timeout</a:t>
            </a:r>
            <a:endParaRPr lang="en-A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Request-Timeout* Header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Advertise client timeout requirements</a:t>
            </a:r>
          </a:p>
          <a:p>
            <a:pPr lvl="1"/>
            <a:r>
              <a:rPr lang="en-AU" dirty="0" smtClean="0"/>
              <a:t>Intermediaries can reduce </a:t>
            </a:r>
            <a:r>
              <a:rPr lang="en-AU" i="1" dirty="0" smtClean="0"/>
              <a:t>Request-Timeout</a:t>
            </a:r>
            <a:r>
              <a:rPr lang="en-AU" dirty="0" smtClean="0"/>
              <a:t> according to policy or their knowledge of connection timers</a:t>
            </a:r>
          </a:p>
          <a:p>
            <a:pPr lvl="1"/>
            <a:r>
              <a:rPr lang="en-AU" dirty="0" smtClean="0"/>
              <a:t>Header gives intermediaries an explicit indicator that this is a long-lived request</a:t>
            </a:r>
          </a:p>
          <a:p>
            <a:pPr lvl="1"/>
            <a:r>
              <a:rPr lang="en-AU" dirty="0" smtClean="0"/>
              <a:t>Origin server sees lowest value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4495800"/>
            <a:ext cx="7467600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dirty="0" smtClean="0">
                <a:latin typeface="Consolas" pitchFamily="49" charset="0"/>
              </a:rPr>
              <a:t>Request-Timeout    = "Request-Timeout" ":" timeout-value</a:t>
            </a:r>
          </a:p>
          <a:p>
            <a:r>
              <a:rPr lang="en-AU" dirty="0" smtClean="0">
                <a:latin typeface="Consolas" pitchFamily="49" charset="0"/>
              </a:rPr>
              <a:t>timeout-value      = 1*DIGIT ; in seconds</a:t>
            </a:r>
            <a:endParaRPr lang="en-AU" dirty="0">
              <a:latin typeface="Consolas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draft-</a:t>
            </a:r>
            <a:r>
              <a:rPr lang="en-US" dirty="0" err="1" smtClean="0"/>
              <a:t>thomson</a:t>
            </a:r>
            <a:r>
              <a:rPr lang="en-US" dirty="0" smtClean="0"/>
              <a:t>-</a:t>
            </a:r>
            <a:r>
              <a:rPr lang="en-US" dirty="0" err="1" smtClean="0"/>
              <a:t>hybi</a:t>
            </a:r>
            <a:r>
              <a:rPr lang="en-US" dirty="0" smtClean="0"/>
              <a:t>-http-timeout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5715000"/>
            <a:ext cx="746760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dirty="0" smtClean="0">
                <a:latin typeface="Consolas" pitchFamily="49" charset="0"/>
              </a:rPr>
              <a:t>Prefer: response-within=100</a:t>
            </a:r>
            <a:endParaRPr lang="en-AU" dirty="0">
              <a:latin typeface="Consolas" pitchFamily="49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5257800"/>
            <a:ext cx="8229600" cy="86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Proposed:</a:t>
            </a:r>
            <a:endParaRPr kumimoji="0" lang="en-A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Elbow Connector 8"/>
          <p:cNvCxnSpPr>
            <a:stCxn id="6" idx="2"/>
          </p:cNvCxnSpPr>
          <p:nvPr/>
        </p:nvCxnSpPr>
        <p:spPr>
          <a:xfrm rot="5400000">
            <a:off x="-685006" y="3656806"/>
            <a:ext cx="3657600" cy="1588"/>
          </a:xfrm>
          <a:prstGeom prst="bentConnector3">
            <a:avLst>
              <a:gd name="adj1" fmla="val 50000"/>
            </a:avLst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9"/>
          <p:cNvCxnSpPr>
            <a:stCxn id="7" idx="2"/>
          </p:cNvCxnSpPr>
          <p:nvPr/>
        </p:nvCxnSpPr>
        <p:spPr>
          <a:xfrm rot="5400000">
            <a:off x="3429794" y="3656806"/>
            <a:ext cx="3657600" cy="1588"/>
          </a:xfrm>
          <a:prstGeom prst="bentConnector3">
            <a:avLst>
              <a:gd name="adj1" fmla="val 50000"/>
            </a:avLst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0"/>
          <p:cNvCxnSpPr>
            <a:stCxn id="8" idx="2"/>
          </p:cNvCxnSpPr>
          <p:nvPr/>
        </p:nvCxnSpPr>
        <p:spPr>
          <a:xfrm rot="5400000">
            <a:off x="5486400" y="3657600"/>
            <a:ext cx="3657600" cy="1588"/>
          </a:xfrm>
          <a:prstGeom prst="bentConnector3">
            <a:avLst>
              <a:gd name="adj1" fmla="val 50000"/>
            </a:avLst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27" idx="2"/>
          </p:cNvCxnSpPr>
          <p:nvPr/>
        </p:nvCxnSpPr>
        <p:spPr>
          <a:xfrm rot="5400000">
            <a:off x="1371600" y="3657600"/>
            <a:ext cx="3657600" cy="1588"/>
          </a:xfrm>
          <a:prstGeom prst="bentConnector3">
            <a:avLst>
              <a:gd name="adj1" fmla="val 50000"/>
            </a:avLst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Request-Timeout</a:t>
            </a:r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7239000" y="2590800"/>
            <a:ext cx="152400" cy="17526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Rounded Rectangle 5"/>
          <p:cNvSpPr/>
          <p:nvPr/>
        </p:nvSpPr>
        <p:spPr>
          <a:xfrm>
            <a:off x="381794" y="1370806"/>
            <a:ext cx="1524000" cy="4572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Client</a:t>
            </a:r>
            <a:endParaRPr lang="en-AU" dirty="0"/>
          </a:p>
        </p:txBody>
      </p:sp>
      <p:sp>
        <p:nvSpPr>
          <p:cNvPr id="7" name="Rounded Rectangle 6"/>
          <p:cNvSpPr/>
          <p:nvPr/>
        </p:nvSpPr>
        <p:spPr>
          <a:xfrm>
            <a:off x="4496594" y="1370806"/>
            <a:ext cx="1524000" cy="4572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Gateway</a:t>
            </a:r>
            <a:endParaRPr lang="en-AU" dirty="0"/>
          </a:p>
        </p:txBody>
      </p:sp>
      <p:sp>
        <p:nvSpPr>
          <p:cNvPr id="8" name="Rounded Rectangle 7"/>
          <p:cNvSpPr/>
          <p:nvPr/>
        </p:nvSpPr>
        <p:spPr>
          <a:xfrm>
            <a:off x="6553200" y="1371600"/>
            <a:ext cx="1524000" cy="4572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Server</a:t>
            </a:r>
            <a:endParaRPr lang="en-AU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143000" y="1981200"/>
            <a:ext cx="20574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 flipV="1">
            <a:off x="5257800" y="4343400"/>
            <a:ext cx="20574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295400" y="2286000"/>
            <a:ext cx="17526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Timeout: </a:t>
            </a:r>
            <a:r>
              <a:rPr lang="en-AU" b="1" dirty="0" smtClean="0"/>
              <a:t>600</a:t>
            </a:r>
            <a:endParaRPr lang="en-AU" b="1" dirty="0"/>
          </a:p>
        </p:txBody>
      </p:sp>
      <p:sp>
        <p:nvSpPr>
          <p:cNvPr id="24" name="Rectangle 23"/>
          <p:cNvSpPr/>
          <p:nvPr/>
        </p:nvSpPr>
        <p:spPr>
          <a:xfrm>
            <a:off x="5334000" y="2667000"/>
            <a:ext cx="17526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Timeout: </a:t>
            </a:r>
            <a:r>
              <a:rPr lang="en-AU" b="1" dirty="0" smtClean="0"/>
              <a:t>300</a:t>
            </a:r>
            <a:endParaRPr lang="en-AU" b="1" dirty="0"/>
          </a:p>
        </p:txBody>
      </p:sp>
      <p:sp>
        <p:nvSpPr>
          <p:cNvPr id="26" name="Rectangular Callout 25"/>
          <p:cNvSpPr/>
          <p:nvPr/>
        </p:nvSpPr>
        <p:spPr>
          <a:xfrm>
            <a:off x="7543800" y="3505200"/>
            <a:ext cx="1066800" cy="533400"/>
          </a:xfrm>
          <a:prstGeom prst="wedgeRectCallout">
            <a:avLst>
              <a:gd name="adj1" fmla="val -61644"/>
              <a:gd name="adj2" fmla="val 2044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1600" dirty="0" smtClean="0"/>
              <a:t>Timeout </a:t>
            </a:r>
            <a:r>
              <a:rPr lang="en-AU" sz="1600" b="1" dirty="0" smtClean="0"/>
              <a:t>&lt; 300s</a:t>
            </a:r>
            <a:endParaRPr lang="en-AU" sz="1600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2438400" y="1371600"/>
            <a:ext cx="1524000" cy="4572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Proxy</a:t>
            </a:r>
            <a:endParaRPr lang="en-AU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3200400" y="2209800"/>
            <a:ext cx="20574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257800" y="2438400"/>
            <a:ext cx="20574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3276600" y="2438400"/>
            <a:ext cx="17526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Timeout: </a:t>
            </a:r>
            <a:r>
              <a:rPr lang="en-AU" b="1" dirty="0" smtClean="0"/>
              <a:t>600</a:t>
            </a:r>
            <a:endParaRPr lang="en-AU" b="1" dirty="0"/>
          </a:p>
        </p:txBody>
      </p:sp>
      <p:cxnSp>
        <p:nvCxnSpPr>
          <p:cNvPr id="34" name="Straight Arrow Connector 33"/>
          <p:cNvCxnSpPr/>
          <p:nvPr/>
        </p:nvCxnSpPr>
        <p:spPr>
          <a:xfrm rot="10800000" flipV="1">
            <a:off x="3200400" y="4572000"/>
            <a:ext cx="20574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10800000" flipV="1">
            <a:off x="1143000" y="4800600"/>
            <a:ext cx="20574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ctangular Callout 35"/>
          <p:cNvSpPr/>
          <p:nvPr/>
        </p:nvSpPr>
        <p:spPr>
          <a:xfrm>
            <a:off x="2209800" y="5638800"/>
            <a:ext cx="2133600" cy="609600"/>
          </a:xfrm>
          <a:prstGeom prst="wedgeRectCallout">
            <a:avLst>
              <a:gd name="adj1" fmla="val -6848"/>
              <a:gd name="adj2" fmla="val -7321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Does not support Timeout header</a:t>
            </a:r>
            <a:endParaRPr lang="en-AU" dirty="0"/>
          </a:p>
        </p:txBody>
      </p:sp>
      <p:sp>
        <p:nvSpPr>
          <p:cNvPr id="37" name="Slide Number Placeholder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8" name="Footer Placeholder 3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draft-</a:t>
            </a:r>
            <a:r>
              <a:rPr lang="en-US" dirty="0" err="1" smtClean="0"/>
              <a:t>thomson</a:t>
            </a:r>
            <a:r>
              <a:rPr lang="en-US" dirty="0" smtClean="0"/>
              <a:t>-</a:t>
            </a:r>
            <a:r>
              <a:rPr lang="en-US" dirty="0" err="1" smtClean="0"/>
              <a:t>hybi</a:t>
            </a:r>
            <a:r>
              <a:rPr lang="en-US" dirty="0" smtClean="0"/>
              <a:t>-http-timeout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Idle Connection Timeout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Idle HTTP/1.1 connections are reusable</a:t>
            </a:r>
          </a:p>
          <a:p>
            <a:pPr lvl="1"/>
            <a:r>
              <a:rPr lang="en-AU" dirty="0" smtClean="0"/>
              <a:t>…in theory</a:t>
            </a:r>
          </a:p>
          <a:p>
            <a:pPr lvl="1"/>
            <a:r>
              <a:rPr lang="en-AU" dirty="0" smtClean="0"/>
              <a:t>in practice, not so much (see §8.1.4 of RFC 2616)</a:t>
            </a:r>
          </a:p>
          <a:p>
            <a:r>
              <a:rPr lang="en-AU" i="1" dirty="0" smtClean="0"/>
              <a:t>Problem: </a:t>
            </a:r>
            <a:r>
              <a:rPr lang="en-AU" dirty="0" smtClean="0"/>
              <a:t>Connection reuse can fail</a:t>
            </a:r>
          </a:p>
          <a:p>
            <a:pPr lvl="1"/>
            <a:r>
              <a:rPr lang="en-AU" dirty="0" smtClean="0"/>
              <a:t>The connection could be closed at the other end when a request is started</a:t>
            </a:r>
          </a:p>
          <a:p>
            <a:pPr lvl="1"/>
            <a:r>
              <a:rPr lang="en-AU" dirty="0" smtClean="0"/>
              <a:t>Bigger problem for non-idempotent requests</a:t>
            </a:r>
          </a:p>
          <a:p>
            <a:r>
              <a:rPr lang="en-AU" dirty="0" smtClean="0"/>
              <a:t>Many clients seek to avoid the problem by making new connections for POST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draft-</a:t>
            </a:r>
            <a:r>
              <a:rPr lang="en-US" dirty="0" err="1" smtClean="0"/>
              <a:t>thomson</a:t>
            </a:r>
            <a:r>
              <a:rPr lang="en-US" dirty="0" smtClean="0"/>
              <a:t>-</a:t>
            </a:r>
            <a:r>
              <a:rPr lang="en-US" dirty="0" err="1" smtClean="0"/>
              <a:t>hybi</a:t>
            </a:r>
            <a:r>
              <a:rPr lang="en-US" dirty="0" smtClean="0"/>
              <a:t>-http-timeout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Connection-Timeout* Header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Hop-by-hop header</a:t>
            </a:r>
          </a:p>
          <a:p>
            <a:pPr lvl="1"/>
            <a:r>
              <a:rPr lang="en-AU" dirty="0" smtClean="0"/>
              <a:t>Token is added to the </a:t>
            </a:r>
            <a:r>
              <a:rPr lang="en-AU" i="1" dirty="0" smtClean="0"/>
              <a:t>Connection</a:t>
            </a:r>
            <a:r>
              <a:rPr lang="en-AU" dirty="0" smtClean="0"/>
              <a:t> header</a:t>
            </a:r>
          </a:p>
          <a:p>
            <a:r>
              <a:rPr lang="en-AU" dirty="0" smtClean="0"/>
              <a:t>Both peers advertise how long they are willing to keep the connection open</a:t>
            </a:r>
          </a:p>
          <a:p>
            <a:r>
              <a:rPr lang="en-AU" b="1" dirty="0" smtClean="0"/>
              <a:t>Timeouts apply to upgraded connection</a:t>
            </a:r>
          </a:p>
          <a:p>
            <a:endParaRPr lang="en-AU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85800" y="5726668"/>
            <a:ext cx="762000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dirty="0" smtClean="0">
                <a:latin typeface="Consolas" pitchFamily="49" charset="0"/>
              </a:rPr>
              <a:t>Keep-Alive: timeout=100;max=300</a:t>
            </a:r>
            <a:endParaRPr lang="en-AU" dirty="0">
              <a:latin typeface="Consolas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draft-</a:t>
            </a:r>
            <a:r>
              <a:rPr lang="en-US" dirty="0" err="1" smtClean="0"/>
              <a:t>thomson</a:t>
            </a:r>
            <a:r>
              <a:rPr lang="en-US" dirty="0" smtClean="0"/>
              <a:t>-</a:t>
            </a:r>
            <a:r>
              <a:rPr lang="en-US" dirty="0" err="1" smtClean="0"/>
              <a:t>hybi</a:t>
            </a:r>
            <a:r>
              <a:rPr lang="en-US" dirty="0" smtClean="0"/>
              <a:t>-http-timeout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4355068"/>
            <a:ext cx="7620000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dirty="0" smtClean="0">
                <a:latin typeface="Consolas" pitchFamily="49" charset="0"/>
              </a:rPr>
              <a:t>Connection-Timeout = "Connection-Timeout" ":" timeout-value</a:t>
            </a:r>
          </a:p>
          <a:p>
            <a:r>
              <a:rPr lang="en-AU" dirty="0" smtClean="0">
                <a:latin typeface="Consolas" pitchFamily="49" charset="0"/>
              </a:rPr>
              <a:t>timeout-value      = 1*DIGIT ; in seconds</a:t>
            </a:r>
            <a:endParaRPr lang="en-AU" dirty="0">
              <a:latin typeface="Consolas" pitchFamily="49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5193268"/>
            <a:ext cx="8229600" cy="86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Proposed:</a:t>
            </a:r>
            <a:endParaRPr kumimoji="0" lang="en-A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2" cstate="print">
            <a:alphaModFix amt="42000"/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Comments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>
                <a:hlinkClick r:id="rId3"/>
              </a:rPr>
              <a:t>http://tools.ietf.org/id/draft-thomson-hybi-http-timeout-00</a:t>
            </a:r>
            <a:endParaRPr lang="en-AU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draft-</a:t>
            </a:r>
            <a:r>
              <a:rPr lang="en-US" dirty="0" err="1" smtClean="0"/>
              <a:t>thomson</a:t>
            </a:r>
            <a:r>
              <a:rPr lang="en-US" dirty="0" smtClean="0"/>
              <a:t>-</a:t>
            </a:r>
            <a:r>
              <a:rPr lang="en-US" dirty="0" err="1" smtClean="0"/>
              <a:t>hybi</a:t>
            </a:r>
            <a:r>
              <a:rPr lang="en-US" dirty="0" smtClean="0"/>
              <a:t>-http-timeout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1360</TotalTime>
  <Words>447</Words>
  <Application>Microsoft Macintosh PowerPoint</Application>
  <PresentationFormat>On-screen Show (4:3)</PresentationFormat>
  <Paragraphs>66</Paragraphs>
  <Slides>7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HTTP Timeouts</vt:lpstr>
      <vt:lpstr>Request Timeout</vt:lpstr>
      <vt:lpstr>Request-Timeout* Header</vt:lpstr>
      <vt:lpstr>Request-Timeout</vt:lpstr>
      <vt:lpstr>Idle Connection Timeout</vt:lpstr>
      <vt:lpstr>Connection-Timeout* Header</vt:lpstr>
      <vt:lpstr>Comments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 Timeouts</dc:title>
  <dc:creator>Thomson, Martin</dc:creator>
  <cp:lastModifiedBy>S L</cp:lastModifiedBy>
  <cp:revision>31</cp:revision>
  <dcterms:created xsi:type="dcterms:W3CDTF">2011-03-29T07:31:38Z</dcterms:created>
  <dcterms:modified xsi:type="dcterms:W3CDTF">2011-03-29T07:31:51Z</dcterms:modified>
</cp:coreProperties>
</file>